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20"/>
  </p:notes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9" r:id="rId15"/>
    <p:sldId id="270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60"/>
  </p:normalViewPr>
  <p:slideViewPr>
    <p:cSldViewPr>
      <p:cViewPr varScale="1">
        <p:scale>
          <a:sx n="69" d="100"/>
          <a:sy n="69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102;&#1073;&#1086;&#1074;&#1100;\Desktop\&#1057;&#1077;&#1084;&#1077;&#1085;&#1086;&#1074;&#107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9.0024791074004532E-2"/>
          <c:y val="0.8083954505686789"/>
          <c:w val="0.8076276624465093"/>
          <c:h val="0.1887644356955380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5188899679354731"/>
          <c:y val="0.80770713035870512"/>
          <c:w val="0.66350405265439694"/>
          <c:h val="0.17903018372703411"/>
        </c:manualLayout>
      </c:layout>
      <c:overlay val="0"/>
      <c:txPr>
        <a:bodyPr/>
        <a:lstStyle/>
        <a:p>
          <a:pPr>
            <a:defRPr sz="1400" baseline="0">
              <a:latin typeface="New Times Roman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/>
              <a:t>Уровни</a:t>
            </a:r>
            <a:r>
              <a:rPr lang="ru-RU" sz="1600" baseline="0"/>
              <a:t> здоровья детей по итогам тестирования родителей</a:t>
            </a:r>
            <a:endParaRPr lang="ru-RU" sz="16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Лист1!$A$20:$A$22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Лист1!$B$20:$B$22</c:f>
              <c:numCache>
                <c:formatCode>0%</c:formatCode>
                <c:ptCount val="3"/>
                <c:pt idx="0">
                  <c:v>0.15</c:v>
                </c:pt>
                <c:pt idx="1">
                  <c:v>0.65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/>
              <a:t>Распределение детей по группам</a:t>
            </a:r>
            <a:r>
              <a:rPr lang="ru-RU" sz="1600" baseline="0"/>
              <a:t> здоровья</a:t>
            </a:r>
            <a:endParaRPr lang="ru-RU" sz="16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Лист1!$C$20:$C$22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Лист1!$D$20:$D$22</c:f>
              <c:numCache>
                <c:formatCode>0%</c:formatCode>
                <c:ptCount val="3"/>
                <c:pt idx="0">
                  <c:v>0.14000000000000001</c:v>
                </c:pt>
                <c:pt idx="1">
                  <c:v>0.81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C979D-0C8B-46DB-8A0B-89332932E558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6DB24-8002-434A-9538-A8E9EE194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EA9D7-4C60-4AC5-826B-18ED8750E76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4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2D82-A08D-4818-8840-C5BDBA11E4E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2589EC19-B303-4B50-A09B-D6A42DCD7CE8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28EF29-7FBB-467A-BBE6-1E837BA2EEA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06F1B-4EFE-4493-ACE6-913110B3AB1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5E4A7-ADBC-4620-9D26-749C442C227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76A2D-E54E-41F8-A651-E5973E2F256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E941C-BB7D-4B71-92B7-0C4676CFB5F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5077C-DAE0-4FFB-A785-2276AA9515F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196A9-D7DC-4C5D-AE14-14686E57054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68EC8-92F3-4288-AA86-39AE5B867B8B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3A70F-F7A6-4671-8C5B-9F3478AAF1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BF991-2746-4AB2-A1C7-2E14A3B137E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496E4-5343-44D3-B1C9-6EB112C4008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8EB67B5-5FC4-4105-AB3F-1355DC91936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82F9BE9-F343-4736-A4B9-F7765BB57E3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4CFEFEAF-9696-4430-AA8B-EFB1922CC5B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E4D480DA-377C-4A8A-8420-A6712A446E2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C225D-0F63-4D19-89D3-578FBC1C053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02094-B1F2-442D-9E9E-335C49A264F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41DAF8-2FC7-4C2D-B460-4BF6D46BE4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068D0-F46A-4E54-A74A-476B616A2C1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485C7-7824-46BB-9E99-9F2F4E82B20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27.08.2013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6B467-B4CF-44AB-B333-8A6D9BF5EC2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Партнерство ДОУ и семьи в оздоровлении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Вакуленко Любовь Сергеевна, </a:t>
            </a:r>
          </a:p>
          <a:p>
            <a:pPr algn="r"/>
            <a:r>
              <a:rPr lang="ru-RU" dirty="0" err="1"/>
              <a:t>к.п.н</a:t>
            </a:r>
            <a:r>
              <a:rPr lang="ru-RU" dirty="0"/>
              <a:t>., доцент, старший воспитатель, </a:t>
            </a:r>
            <a:endParaRPr lang="ru-RU" dirty="0" smtClean="0"/>
          </a:p>
          <a:p>
            <a:pPr algn="r"/>
            <a:r>
              <a:rPr lang="ru-RU" dirty="0" smtClean="0"/>
              <a:t>зам. заведующего по инновационной деятельности ГБДОУ д/с №</a:t>
            </a:r>
            <a:r>
              <a:rPr lang="ru-RU" dirty="0"/>
              <a:t>62 детский сад Приморского района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Родитель в роли воспитателя: </a:t>
            </a:r>
            <a:br>
              <a:rPr lang="ru-RU" i="1" dirty="0" smtClean="0"/>
            </a:br>
            <a:r>
              <a:rPr lang="ru-RU" i="1" dirty="0" smtClean="0"/>
              <a:t>врач-педиатр в гостях у детей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2501"/>
            <a:ext cx="4038600" cy="267993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72501"/>
            <a:ext cx="4038600" cy="2679935"/>
          </a:xfrm>
        </p:spPr>
      </p:pic>
    </p:spTree>
    <p:extLst>
      <p:ext uri="{BB962C8B-B14F-4D97-AF65-F5344CB8AC3E}">
        <p14:creationId xmlns:p14="http://schemas.microsoft.com/office/powerpoint/2010/main" val="120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i="1" dirty="0" smtClean="0">
                <a:solidFill>
                  <a:schemeClr val="tx1"/>
                </a:solidFill>
              </a:rPr>
              <a:t>Снежные постройки»: однодневный творческий проект детей и их родителей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54" y="2249488"/>
            <a:ext cx="339049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184" y="2249488"/>
            <a:ext cx="397263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3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20" y="516632"/>
            <a:ext cx="7283152" cy="9681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Заключительный этап проекта</a:t>
            </a:r>
            <a:br>
              <a:rPr lang="ru-RU" sz="2000" dirty="0" smtClean="0"/>
            </a:br>
            <a:r>
              <a:rPr lang="ru-RU" sz="2000" dirty="0" smtClean="0"/>
              <a:t>Встреча с врачом</a:t>
            </a:r>
            <a:r>
              <a:rPr lang="en-US" sz="2000" dirty="0" smtClean="0"/>
              <a:t>-</a:t>
            </a:r>
            <a:r>
              <a:rPr lang="ru-RU" sz="2000" dirty="0" smtClean="0"/>
              <a:t>стоматологом  стоматологической клиники  </a:t>
            </a:r>
            <a:r>
              <a:rPr lang="ru-RU" sz="2000" dirty="0" smtClean="0"/>
              <a:t>«Индент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4618856" cy="1800200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закрепления знаний и умений детей полученных в ходе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«Сохраним зубки здоровыми»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была организована  встреча  детей с врачом-стоматологом клиники «Индент».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 descr="2013-02-20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56109" y="2945592"/>
            <a:ext cx="2094807" cy="1512916"/>
          </a:xfrm>
        </p:spPr>
      </p:pic>
      <p:pic>
        <p:nvPicPr>
          <p:cNvPr id="4" name="Рисунок 3" descr="Y8N1C8nRsQ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484784"/>
            <a:ext cx="2112234" cy="1584176"/>
          </a:xfrm>
          <a:prstGeom prst="rect">
            <a:avLst/>
          </a:prstGeom>
        </p:spPr>
      </p:pic>
      <p:pic>
        <p:nvPicPr>
          <p:cNvPr id="5" name="Рисунок 4" descr="DSC_0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97781">
            <a:off x="616647" y="3477753"/>
            <a:ext cx="2833620" cy="1880815"/>
          </a:xfrm>
          <a:prstGeom prst="rect">
            <a:avLst/>
          </a:prstGeom>
        </p:spPr>
      </p:pic>
      <p:pic>
        <p:nvPicPr>
          <p:cNvPr id="7" name="Рисунок 6" descr="DSC_0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96485">
            <a:off x="2339752" y="4581128"/>
            <a:ext cx="2836467" cy="1882705"/>
          </a:xfrm>
          <a:prstGeom prst="rect">
            <a:avLst/>
          </a:prstGeom>
        </p:spPr>
      </p:pic>
      <p:pic>
        <p:nvPicPr>
          <p:cNvPr id="8" name="Рисунок 7" descr="HMPHtShIpD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212977"/>
            <a:ext cx="211223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/>
              <a:t>Конкурс юных велосипедистов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«</a:t>
            </a:r>
            <a:r>
              <a:rPr lang="ru-RU" sz="4000" i="1" dirty="0"/>
              <a:t>Вело. Весна. Фото</a:t>
            </a:r>
            <a:r>
              <a:rPr lang="ru-RU" sz="4000" i="1" dirty="0" smtClean="0"/>
              <a:t>»</a:t>
            </a:r>
            <a:br>
              <a:rPr lang="ru-RU" sz="4000" i="1" dirty="0" smtClean="0"/>
            </a:br>
            <a:r>
              <a:rPr lang="ru-RU" sz="3200" dirty="0" smtClean="0"/>
              <a:t>(рисунки, велопробег, фоторепортаж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2501"/>
            <a:ext cx="4038600" cy="26799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72501"/>
            <a:ext cx="4038600" cy="2679935"/>
          </a:xfrm>
        </p:spPr>
      </p:pic>
    </p:spTree>
    <p:extLst>
      <p:ext uri="{BB962C8B-B14F-4D97-AF65-F5344CB8AC3E}">
        <p14:creationId xmlns:p14="http://schemas.microsoft.com/office/powerpoint/2010/main" val="30127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Смотр-конкурс по спортивным бальным танцам</a:t>
            </a:r>
            <a:endParaRPr lang="ru-RU" i="1" dirty="0"/>
          </a:p>
        </p:txBody>
      </p:sp>
      <p:pic>
        <p:nvPicPr>
          <p:cNvPr id="6" name="Picture 4" descr="E:\Отчет фото за 11-12 год\11.Наши социальные партнеры\Спортивные бальные танцы\DSC_00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30646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:\Отчет фото за 11-12 год\11.Наши социальные партнеры\Спортивные бальные танцы\спорт бал танц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4911" y="3783027"/>
            <a:ext cx="1945178" cy="145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F:\ФОТО в группе, музейка и выставка\Подготовишки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135812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771775" y="5157788"/>
            <a:ext cx="4716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7326" y="5157788"/>
            <a:ext cx="6030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 smtClean="0">
                <a:ea typeface="PMingLiU-ExtB" pitchFamily="18" charset="-120"/>
                <a:cs typeface="DilleniaUPC" pitchFamily="18" charset="-34"/>
              </a:rPr>
              <a:t>Выставка рисунков  воспитанников, посвященная </a:t>
            </a:r>
            <a:r>
              <a:rPr lang="ru-RU" sz="2000" b="1" cap="small" dirty="0">
                <a:ea typeface="PMingLiU-ExtB" pitchFamily="18" charset="-120"/>
                <a:cs typeface="DilleniaUPC" pitchFamily="18" charset="-34"/>
              </a:rPr>
              <a:t>Чемпионату Европы по фигурному катанию </a:t>
            </a:r>
            <a:br>
              <a:rPr lang="ru-RU" sz="2000" b="1" cap="small" dirty="0">
                <a:ea typeface="PMingLiU-ExtB" pitchFamily="18" charset="-120"/>
                <a:cs typeface="DilleniaUPC" pitchFamily="18" charset="-34"/>
              </a:rPr>
            </a:br>
            <a:r>
              <a:rPr lang="ru-RU" sz="2000" b="1" cap="small" dirty="0">
                <a:ea typeface="PMingLiU-ExtB" pitchFamily="18" charset="-120"/>
                <a:cs typeface="DilleniaUPC" pitchFamily="18" charset="-34"/>
              </a:rPr>
              <a:t>(январь 2013 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11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«Здоровая семья»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152" y="1052736"/>
            <a:ext cx="8229600" cy="1368152"/>
          </a:xfrm>
        </p:spPr>
        <p:txBody>
          <a:bodyPr>
            <a:normAutofit fontScale="92500"/>
          </a:bodyPr>
          <a:lstStyle/>
          <a:p>
            <a:r>
              <a:rPr lang="ru-RU" sz="2000" i="1" dirty="0" smtClean="0">
                <a:latin typeface="+mj-lt"/>
              </a:rPr>
              <a:t>Оздоровление детей – комплексная задача, которая решается в тесном взаимодействии с родителями воспитанников.</a:t>
            </a:r>
          </a:p>
          <a:p>
            <a:r>
              <a:rPr lang="ru-RU" sz="2000" i="1" dirty="0" smtClean="0">
                <a:latin typeface="+mj-lt"/>
              </a:rPr>
              <a:t>Яркий пример плодотворного сотрудничества – 5-этапный конкурс </a:t>
            </a:r>
            <a:r>
              <a:rPr lang="ru-RU" sz="2000" i="1" dirty="0" smtClean="0">
                <a:solidFill>
                  <a:srgbClr val="C00000"/>
                </a:solidFill>
                <a:latin typeface="+mj-lt"/>
              </a:rPr>
              <a:t>«Здоровая семья»</a:t>
            </a:r>
            <a:r>
              <a:rPr lang="ru-RU" sz="2000" i="1" dirty="0" smtClean="0">
                <a:latin typeface="+mj-lt"/>
              </a:rPr>
              <a:t>, в котором приняли участие </a:t>
            </a:r>
            <a:r>
              <a:rPr lang="ru-RU" sz="2000" i="1" dirty="0" smtClean="0">
                <a:solidFill>
                  <a:srgbClr val="C00000"/>
                </a:solidFill>
                <a:latin typeface="+mj-lt"/>
              </a:rPr>
              <a:t>45 семей!</a:t>
            </a:r>
            <a:endParaRPr lang="ru-RU" sz="2000" i="1" dirty="0">
              <a:latin typeface="+mj-lt"/>
            </a:endParaRPr>
          </a:p>
        </p:txBody>
      </p:sp>
      <p:pic>
        <p:nvPicPr>
          <p:cNvPr id="1026" name="Picture 2" descr="C:\Users\Ольга\Desktop\фото\фото 2012-2013\DSC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9" y="2780928"/>
            <a:ext cx="2749998" cy="182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фото\фото 2012-2013\DSC_0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1"/>
            <a:ext cx="2746091" cy="182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фото\фото 2012-2013\DSC_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76" y="4897800"/>
            <a:ext cx="2702972" cy="179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фото\фото 2012-2013\DSC_02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76" y="2812495"/>
            <a:ext cx="2702972" cy="179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фото\фото 2012-2013\DSC_00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66" y="2420888"/>
            <a:ext cx="2702973" cy="179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634" y="4321078"/>
            <a:ext cx="270297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Нам не страшен дождь и снег,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Мы возьмём в команду всех!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Мама, папа, спорт и я – вот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Здоровая семья!!!</a:t>
            </a:r>
            <a:endParaRPr lang="ru-RU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1" name="Picture 7" descr="C:\Users\Ольга\Desktop\фото\фото 2012-2013\Все фото 1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/>
          <a:stretch/>
        </p:blipFill>
        <p:spPr bwMode="auto">
          <a:xfrm>
            <a:off x="3347864" y="5152074"/>
            <a:ext cx="2520280" cy="15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atin typeface="Monotype Corsiva" pitchFamily="66" charset="0"/>
              </a:rPr>
              <a:t>Сайт ГБДОУ </a:t>
            </a:r>
            <a:r>
              <a:rPr lang="ru-RU" sz="2800" dirty="0" smtClean="0">
                <a:latin typeface="Monotype Corsiva" pitchFamily="66" charset="0"/>
              </a:rPr>
              <a:t>д/с №</a:t>
            </a:r>
            <a:r>
              <a:rPr lang="ru-RU" sz="2800" dirty="0" smtClean="0">
                <a:latin typeface="Monotype Corsiva" pitchFamily="66" charset="0"/>
              </a:rPr>
              <a:t>62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318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               Запущен в июне 2012 года             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www.ds62spb.ru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1692275" y="1700213"/>
          <a:ext cx="5969000" cy="490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Документ" r:id="rId3" imgW="5968555" imgH="4906605" progId="Word.Document.12">
                  <p:embed/>
                </p:oleObj>
              </mc:Choice>
              <mc:Fallback>
                <p:oleObj name="Документ" r:id="rId3" imgW="5968555" imgH="490660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00213"/>
                        <a:ext cx="5969000" cy="490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2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Тема </a:t>
            </a:r>
            <a:r>
              <a:rPr lang="ru-RU" b="1" dirty="0" smtClean="0"/>
              <a:t>районной ОЭП: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 algn="ctr"/>
            <a:r>
              <a:rPr lang="ru-RU" b="1" dirty="0" smtClean="0"/>
              <a:t>Реализация комплексной модели оздоровления детей в условиях дошкольного образовательного учреждения общеразвивающего </a:t>
            </a:r>
            <a:r>
              <a:rPr lang="ru-RU" b="1" dirty="0" smtClean="0"/>
              <a:t>вида.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В ГБДОУ превалируют:</a:t>
            </a:r>
          </a:p>
        </p:txBody>
      </p:sp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Семьи с одним ребенком (49%)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Полные семьи (90%)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Родители возрастом 31-40 лет (63% матерей и 55% отцов)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ru-RU" dirty="0" smtClean="0"/>
              <a:t>Родители с высшим образованием (71% матерей и 84% отцов)</a:t>
            </a:r>
          </a:p>
          <a:p>
            <a:pPr eaLnBrk="1" hangingPunct="1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549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575F6D"/>
                </a:solidFill>
              </a:rPr>
              <a:t>Р</a:t>
            </a:r>
            <a:r>
              <a:rPr lang="ru-RU" sz="2800" b="1" dirty="0" smtClean="0">
                <a:solidFill>
                  <a:srgbClr val="575F6D"/>
                </a:solidFill>
              </a:rPr>
              <a:t>езультаты </a:t>
            </a:r>
            <a:r>
              <a:rPr lang="ru-RU" sz="2800" b="1" dirty="0" smtClean="0">
                <a:solidFill>
                  <a:srgbClr val="575F6D"/>
                </a:solidFill>
              </a:rPr>
              <a:t>тестирования </a:t>
            </a:r>
            <a:br>
              <a:rPr lang="ru-RU" sz="2800" b="1" dirty="0" smtClean="0">
                <a:solidFill>
                  <a:srgbClr val="575F6D"/>
                </a:solidFill>
              </a:rPr>
            </a:br>
            <a:r>
              <a:rPr lang="ru-RU" sz="2800" b="1" dirty="0" smtClean="0">
                <a:solidFill>
                  <a:srgbClr val="575F6D"/>
                </a:solidFill>
              </a:rPr>
              <a:t>родителей и группы здоровья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3785633"/>
              </p:ext>
            </p:extLst>
          </p:nvPr>
        </p:nvGraphicFramePr>
        <p:xfrm>
          <a:off x="457200" y="1600200"/>
          <a:ext cx="3657600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7367806"/>
              </p:ext>
            </p:extLst>
          </p:nvPr>
        </p:nvGraphicFramePr>
        <p:xfrm>
          <a:off x="4648200" y="224948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296227"/>
              </p:ext>
            </p:extLst>
          </p:nvPr>
        </p:nvGraphicFramePr>
        <p:xfrm>
          <a:off x="251520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633919"/>
              </p:ext>
            </p:extLst>
          </p:nvPr>
        </p:nvGraphicFramePr>
        <p:xfrm>
          <a:off x="428396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9512" y="4725144"/>
            <a:ext cx="475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kern="0" dirty="0">
                <a:solidFill>
                  <a:sysClr val="windowText" lastClr="000000"/>
                </a:solidFill>
              </a:rPr>
              <a:t>Средний уровень состояния здоровья </a:t>
            </a:r>
            <a:r>
              <a:rPr lang="ru-RU" sz="1400" b="1" i="1" kern="0" dirty="0">
                <a:solidFill>
                  <a:sysClr val="windowText" lastClr="000000"/>
                </a:solidFill>
              </a:rPr>
              <a:t>– некоторые органы и системы организма ребенка работают с повышенной нагрузкой. Необходимы мероприятия по оптимизации режима дня, сбалансированию питания, активная профилактика заболеваний, сезонные оздоровительные </a:t>
            </a:r>
            <a:r>
              <a:rPr lang="ru-RU" sz="1400" b="1" i="1" kern="0" dirty="0" smtClean="0">
                <a:solidFill>
                  <a:sysClr val="windowText" lastClr="000000"/>
                </a:solidFill>
              </a:rPr>
              <a:t>мероприятия.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1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Физкультурно-оздоровительная деятельность: результаты анкетирования по М. </a:t>
            </a:r>
            <a:r>
              <a:rPr lang="ru-RU" b="1" dirty="0" err="1" smtClean="0"/>
              <a:t>Мусановой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Знакомы с возрастными особенностями физического развития своего ребенка </a:t>
            </a:r>
            <a:r>
              <a:rPr lang="ru-RU" i="1" dirty="0" smtClean="0"/>
              <a:t>– 95%.</a:t>
            </a:r>
          </a:p>
          <a:p>
            <a:r>
              <a:rPr lang="ru-RU" dirty="0" smtClean="0"/>
              <a:t>В семье созданы условия для полноценного физического развития малыша – </a:t>
            </a:r>
            <a:r>
              <a:rPr lang="ru-RU" i="1" dirty="0" smtClean="0"/>
              <a:t>90%.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Испытывают потребность в обогащении знаний в области физкультурно-оздоровительной деятельности – </a:t>
            </a:r>
            <a:r>
              <a:rPr lang="ru-RU" i="1" dirty="0" smtClean="0">
                <a:solidFill>
                  <a:srgbClr val="7030A0"/>
                </a:solidFill>
              </a:rPr>
              <a:t>95%.</a:t>
            </a:r>
          </a:p>
          <a:p>
            <a:r>
              <a:rPr lang="ru-RU" dirty="0" smtClean="0"/>
              <a:t>Питание ребенка не в полной мере регулярное и полноценное – </a:t>
            </a:r>
            <a:r>
              <a:rPr lang="ru-RU" i="1" dirty="0" smtClean="0"/>
              <a:t>55%.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Хотели бы участвовать в совместных с садом мероприятиях, но нет времени – </a:t>
            </a:r>
            <a:r>
              <a:rPr lang="ru-RU" i="1" dirty="0" smtClean="0">
                <a:solidFill>
                  <a:srgbClr val="7030A0"/>
                </a:solidFill>
              </a:rPr>
              <a:t>50%.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8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/>
              <a:t>Инклюзивные тенденции</a:t>
            </a:r>
            <a:endParaRPr lang="ru-RU" b="1" dirty="0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indent="0" algn="just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результатам диагностики </a:t>
            </a:r>
            <a:r>
              <a:rPr lang="ru-RU" sz="2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85</a:t>
            </a:r>
            <a:r>
              <a:rPr lang="ru-RU" sz="2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детей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имеют проблемы в формировании речи, нарушение слуховой функции (до I-II степени тугоухости), заикание негрубой формы,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гиперактивность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двуязычие.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Родителям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были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предлагаются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специальные дошкольные учреждения, но </a:t>
            </a:r>
            <a:r>
              <a:rPr lang="ru-RU" sz="24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50%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из них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предпочитают остаться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образовательном учреждении.</a:t>
            </a:r>
          </a:p>
          <a:p>
            <a:pPr lvl="0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</a:t>
            </a:r>
          </a:p>
          <a:p>
            <a:pPr lvl="0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них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организована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коррекционная поддержка через систему дополнительного образования.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0" algn="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ru-RU" sz="2000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См. журнал «Логопед» №1, 2013 год</a:t>
            </a:r>
            <a:endParaRPr lang="ru-RU" sz="2000" dirty="0" smtClean="0">
              <a:solidFill>
                <a:srgbClr val="0070C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871538" y="1844824"/>
            <a:ext cx="7408862" cy="4281339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4000" b="1" dirty="0" smtClean="0"/>
              <a:t>Как повысить активность семей во взаимодействии с педагогами ДОУ? 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4553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6391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Родительские собрания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3"/>
            <a:ext cx="8352928" cy="1080120"/>
          </a:xfrm>
        </p:spPr>
        <p:txBody>
          <a:bodyPr>
            <a:normAutofit fontScale="92500" lnSpcReduction="20000"/>
          </a:bodyPr>
          <a:lstStyle/>
          <a:p>
            <a:r>
              <a:rPr lang="ru-RU" sz="2000" i="1" dirty="0" smtClean="0">
                <a:latin typeface="+mj-lt"/>
              </a:rPr>
              <a:t>В этом году помимо общего собрания для родителей детей, поступающих в сад в сентябре 2013 года, был проведён «День открытых дверей» для семей воспитанников, родившихся в 2012 году.</a:t>
            </a:r>
            <a:endParaRPr lang="ru-RU" sz="2000" i="1" dirty="0">
              <a:latin typeface="+mj-lt"/>
            </a:endParaRPr>
          </a:p>
        </p:txBody>
      </p:sp>
      <p:pic>
        <p:nvPicPr>
          <p:cNvPr id="5122" name="Picture 2" descr="C:\Users\Ольга\Desktop\фото\фото 2012-2013\DSC_1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045738" cy="268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фото\фото 2012-2013\DSC_10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5"/>
          <a:stretch/>
        </p:blipFill>
        <p:spPr bwMode="auto">
          <a:xfrm>
            <a:off x="4716016" y="3144082"/>
            <a:ext cx="4077632" cy="338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198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Интегрированные  мероприятия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00811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+mj-lt"/>
              </a:rPr>
              <a:t>Активизировать родителей позволяют специально организованные мероприятия: интегрированные детско-родительские занятия и досуги.</a:t>
            </a:r>
            <a:endParaRPr lang="ru-RU" sz="2000" i="1" dirty="0">
              <a:latin typeface="+mj-lt"/>
            </a:endParaRPr>
          </a:p>
        </p:txBody>
      </p:sp>
      <p:pic>
        <p:nvPicPr>
          <p:cNvPr id="2050" name="Picture 2" descr="C:\Users\Ольга\Desktop\фото\фото 2012-2013\DSC_0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3" y="4970283"/>
            <a:ext cx="2659934" cy="1766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фото\фото 2012-2013\DSC_0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48958"/>
            <a:ext cx="2736304" cy="1817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фото\фото 2012-2013\DSC_0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" y="2548958"/>
            <a:ext cx="2760471" cy="1833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фото\фото 2012-2013\DSC_05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86980"/>
            <a:ext cx="2592288" cy="1721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78" y="2565344"/>
            <a:ext cx="2423253" cy="181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19934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Занятие «Острова здоровья» проводят совместно с родителями инструктор ФК, муз. руководитель и воспитатель </a:t>
            </a:r>
            <a:r>
              <a:rPr lang="ru-RU" sz="1200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подг</a:t>
            </a:r>
            <a:r>
              <a:rPr lang="ru-RU" sz="1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. гр.№1</a:t>
            </a:r>
            <a:endParaRPr lang="ru-RU" sz="12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95" y="4509120"/>
            <a:ext cx="276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Спортивный праздник совместно с папами посвящённый Дню Защитника Отечества</a:t>
            </a:r>
            <a:endParaRPr lang="ru-RU" sz="1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45091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0CF9B">
                    <a:lumMod val="50000"/>
                  </a:srgbClr>
                </a:solidFill>
                <a:latin typeface="Arial" charset="0"/>
                <a:cs typeface="Arial" charset="0"/>
              </a:rPr>
              <a:t>Открытое занятие для родителей «Азбука плавания»</a:t>
            </a:r>
            <a:endParaRPr lang="ru-RU" sz="1200" dirty="0">
              <a:solidFill>
                <a:srgbClr val="10CF9B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878" y="4509120"/>
            <a:ext cx="253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F6FC6">
                    <a:lumMod val="75000"/>
                  </a:srgbClr>
                </a:solidFill>
                <a:latin typeface="Arial" charset="0"/>
                <a:cs typeface="Arial" charset="0"/>
              </a:rPr>
              <a:t>Интегрированное занятие «Наш Петербург» </a:t>
            </a:r>
            <a:endParaRPr lang="ru-RU" sz="1200" dirty="0">
              <a:solidFill>
                <a:srgbClr val="0F6FC6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17" y="4962046"/>
            <a:ext cx="2484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505</Words>
  <Application>Microsoft Office PowerPoint</Application>
  <PresentationFormat>Экран (4:3)</PresentationFormat>
  <Paragraphs>57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Городская</vt:lpstr>
      <vt:lpstr>Углы</vt:lpstr>
      <vt:lpstr>Документ Microsoft Office Word</vt:lpstr>
      <vt:lpstr>Партнерство ДОУ и семьи в оздоровлении дошкольников</vt:lpstr>
      <vt:lpstr>Тема районной ОЭП:</vt:lpstr>
      <vt:lpstr>В ГБДОУ превалируют:</vt:lpstr>
      <vt:lpstr>Результаты тестирования  родителей и группы здоровья</vt:lpstr>
      <vt:lpstr>Физкультурно-оздоровительная деятельность: результаты анкетирования по М. Мусановой</vt:lpstr>
      <vt:lpstr>Инклюзивные тенденции</vt:lpstr>
      <vt:lpstr>Презентация PowerPoint</vt:lpstr>
      <vt:lpstr>Родительские собрания</vt:lpstr>
      <vt:lpstr>Интегрированные  мероприятия</vt:lpstr>
      <vt:lpstr>Родитель в роли воспитателя:  врач-педиатр в гостях у детей</vt:lpstr>
      <vt:lpstr>«Снежные постройки»: однодневный творческий проект детей и их родителей</vt:lpstr>
      <vt:lpstr>Заключительный этап проекта Встреча с врачом-стоматологом  стоматологической клиники  «Индент»</vt:lpstr>
      <vt:lpstr>Конкурс юных велосипедистов  «Вело. Весна. Фото» (рисунки, велопробег, фоторепортаж)</vt:lpstr>
      <vt:lpstr>Смотр-конкурс по спортивным бальным танцам</vt:lpstr>
      <vt:lpstr>Презентация PowerPoint</vt:lpstr>
      <vt:lpstr>«Здоровая семья»</vt:lpstr>
      <vt:lpstr>Сайт ГБДОУ д/с №62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Партнерство ДОУ и семьи в оздоровлении дошкольников</dc:title>
  <dc:creator>Любовь</dc:creator>
  <cp:lastModifiedBy>Любовь</cp:lastModifiedBy>
  <cp:revision>19</cp:revision>
  <dcterms:created xsi:type="dcterms:W3CDTF">2013-08-26T19:52:44Z</dcterms:created>
  <dcterms:modified xsi:type="dcterms:W3CDTF">2013-08-26T22:04:21Z</dcterms:modified>
</cp:coreProperties>
</file>