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86" r:id="rId9"/>
    <p:sldId id="284" r:id="rId10"/>
    <p:sldId id="282" r:id="rId11"/>
    <p:sldId id="266" r:id="rId12"/>
    <p:sldId id="283" r:id="rId13"/>
    <p:sldId id="289" r:id="rId14"/>
    <p:sldId id="269" r:id="rId15"/>
    <p:sldId id="291" r:id="rId16"/>
    <p:sldId id="270" r:id="rId17"/>
    <p:sldId id="293" r:id="rId18"/>
    <p:sldId id="290" r:id="rId19"/>
    <p:sldId id="271" r:id="rId20"/>
    <p:sldId id="294" r:id="rId21"/>
    <p:sldId id="295" r:id="rId22"/>
    <p:sldId id="274" r:id="rId23"/>
    <p:sldId id="296" r:id="rId24"/>
    <p:sldId id="275" r:id="rId25"/>
    <p:sldId id="276" r:id="rId26"/>
    <p:sldId id="297" r:id="rId27"/>
    <p:sldId id="277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25.02.2015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340384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6600" dirty="0" smtClean="0"/>
              <a:t>Проект</a:t>
            </a:r>
            <a:br>
              <a:rPr lang="ru-RU" sz="6600" dirty="0" smtClean="0"/>
            </a:br>
            <a:r>
              <a:rPr lang="ru-RU" sz="6600" dirty="0" smtClean="0"/>
              <a:t>«в лес по грибы»</a:t>
            </a:r>
            <a:endParaRPr lang="ru-RU" sz="6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938" y="4797425"/>
            <a:ext cx="5230812" cy="1439863"/>
          </a:xfrm>
        </p:spPr>
        <p:txBody>
          <a:bodyPr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Федорова Татьяна Арнольдовна,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>
                <a:solidFill>
                  <a:schemeClr val="tx1"/>
                </a:solidFill>
              </a:rPr>
              <a:t>Ирани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Садагат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Иман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кызы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воспитатели ГБДОУ детский сад №62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Приморского района города Санкт-Петербург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4124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 smtClean="0"/>
              <a:t>Представление  о сезонных этапах сбора грибов и возможных  способах их реализации </a:t>
            </a:r>
            <a:endParaRPr lang="ru-RU" sz="2400" dirty="0"/>
          </a:p>
        </p:txBody>
      </p:sp>
      <p:pic>
        <p:nvPicPr>
          <p:cNvPr id="3075" name="Picture 3" descr="I:\ГРИБЫ\IMG_44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500306"/>
            <a:ext cx="5057780" cy="4043368"/>
          </a:xfrm>
          <a:prstGeom prst="rect">
            <a:avLst/>
          </a:prstGeom>
          <a:noFill/>
        </p:spPr>
      </p:pic>
      <p:pic>
        <p:nvPicPr>
          <p:cNvPr id="3076" name="Picture 4" descr="I:\ГРИБЫ\IMG_44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4572032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dirty="0" smtClean="0"/>
              <a:t>         Проведение опытов с </a:t>
            </a:r>
            <a:r>
              <a:rPr lang="ru-RU" sz="2700" dirty="0" smtClean="0"/>
              <a:t>водой, снегом и грибами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 descr="I:\ГРИБЫ\IMG_4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85860"/>
            <a:ext cx="8143932" cy="52149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:\ГРИБЫ\IMG_4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639741"/>
            <a:ext cx="4291012" cy="3003969"/>
          </a:xfrm>
          <a:prstGeom prst="rect">
            <a:avLst/>
          </a:prstGeom>
          <a:noFill/>
        </p:spPr>
      </p:pic>
      <p:pic>
        <p:nvPicPr>
          <p:cNvPr id="6" name="Picture 3" descr="I:\ГРИБЫ\IMG_4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289425" cy="3217069"/>
          </a:xfrm>
          <a:prstGeom prst="rect">
            <a:avLst/>
          </a:prstGeom>
          <a:noFill/>
        </p:spPr>
      </p:pic>
      <p:pic>
        <p:nvPicPr>
          <p:cNvPr id="7" name="Picture 4" descr="I:\ГРИБЫ\IMG_4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291012" cy="32182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42852"/>
            <a:ext cx="8686800" cy="6429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Проведение </a:t>
            </a:r>
            <a:r>
              <a:rPr lang="ru-RU" dirty="0" smtClean="0"/>
              <a:t>опыта: заморозка грибов</a:t>
            </a:r>
            <a:endParaRPr lang="ru-RU" dirty="0"/>
          </a:p>
        </p:txBody>
      </p:sp>
      <p:pic>
        <p:nvPicPr>
          <p:cNvPr id="6" name="Picture 7" descr="I:\ГРИБЫ\IMG_44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671888"/>
            <a:ext cx="4343400" cy="3186112"/>
          </a:xfrm>
          <a:prstGeom prst="rect">
            <a:avLst/>
          </a:prstGeom>
          <a:noFill/>
        </p:spPr>
      </p:pic>
      <p:pic>
        <p:nvPicPr>
          <p:cNvPr id="7" name="Picture 8" descr="I:\ГРИБЫ\IMG_4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5000660" cy="3218259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304800" y="4572008"/>
            <a:ext cx="1766870" cy="175259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Опёнок и лисичка на палочке</a:t>
            </a:r>
            <a:endParaRPr lang="ru-RU" sz="2400" b="1" dirty="0"/>
          </a:p>
        </p:txBody>
      </p:sp>
      <p:pic>
        <p:nvPicPr>
          <p:cNvPr id="9" name="Picture 6" descr="I:\ГРИБЫ\IMG_4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643050"/>
            <a:ext cx="4191000" cy="3143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Социально-коммуникативное развитие</a:t>
            </a:r>
            <a:endParaRPr lang="ru-RU" dirty="0"/>
          </a:p>
        </p:txBody>
      </p:sp>
      <p:sp>
        <p:nvSpPr>
          <p:cNvPr id="28675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ru-RU" sz="2400" dirty="0" smtClean="0"/>
              <a:t>Использованы сюжетно-ролевые игры </a:t>
            </a:r>
            <a:r>
              <a:rPr lang="ru-RU" sz="2400" dirty="0" smtClean="0"/>
              <a:t>«Здравствуйте, грибы»,  </a:t>
            </a:r>
            <a:r>
              <a:rPr lang="ru-RU" sz="2400" dirty="0" smtClean="0"/>
              <a:t>«Встречаем гостей»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400" dirty="0" smtClean="0"/>
              <a:t>Реализована коммуникативная игра «Варим </a:t>
            </a:r>
            <a:r>
              <a:rPr lang="ru-RU" sz="2400" dirty="0" smtClean="0"/>
              <a:t>грибной суп </a:t>
            </a:r>
            <a:r>
              <a:rPr lang="ru-RU" sz="2400" dirty="0" smtClean="0"/>
              <a:t>и </a:t>
            </a:r>
            <a:r>
              <a:rPr lang="ru-RU" sz="2400" dirty="0" smtClean="0"/>
              <a:t>жарим картошку с грибами»</a:t>
            </a:r>
            <a:endParaRPr lang="ru-RU" sz="24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ru-RU" sz="2400" dirty="0" smtClean="0"/>
              <a:t>Проведено ролевое обыгрывание сказки </a:t>
            </a:r>
            <a:r>
              <a:rPr lang="ru-RU" sz="2400" dirty="0" smtClean="0"/>
              <a:t>«Под грибом» </a:t>
            </a:r>
            <a:r>
              <a:rPr lang="ru-RU" sz="2400" dirty="0" err="1" smtClean="0"/>
              <a:t>В.Сутеева</a:t>
            </a:r>
            <a:endParaRPr lang="ru-RU" sz="2400" dirty="0" smtClean="0"/>
          </a:p>
        </p:txBody>
      </p:sp>
      <p:pic>
        <p:nvPicPr>
          <p:cNvPr id="9218" name="Picture 2" descr="I:\ГРИБЫ\IMG_445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007268"/>
            <a:ext cx="5340350" cy="4005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  сюжетно-ролевая </a:t>
            </a:r>
            <a:r>
              <a:rPr lang="ru-RU" sz="2800" dirty="0" smtClean="0"/>
              <a:t>игра «Здравствуйте, грибы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10242" name="Picture 2" descr="I:\ГРИБЫ\IMG_44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4191000" cy="3143250"/>
          </a:xfrm>
          <a:prstGeom prst="rect">
            <a:avLst/>
          </a:prstGeom>
          <a:noFill/>
        </p:spPr>
      </p:pic>
      <p:pic>
        <p:nvPicPr>
          <p:cNvPr id="10243" name="Picture 3" descr="I:\ГРИБЫ\IMG_44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714620"/>
            <a:ext cx="5057780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857232"/>
          </a:xfrm>
        </p:spPr>
        <p:txBody>
          <a:bodyPr/>
          <a:lstStyle/>
          <a:p>
            <a:pPr>
              <a:defRPr/>
            </a:pPr>
            <a:r>
              <a:rPr lang="ru-RU" sz="2800" dirty="0" smtClean="0"/>
              <a:t> </a:t>
            </a:r>
            <a:r>
              <a:rPr lang="ru-RU" sz="2800" dirty="0" smtClean="0"/>
              <a:t>сюжетно-ролевая игра </a:t>
            </a:r>
            <a:r>
              <a:rPr lang="ru-RU" sz="2800" dirty="0" smtClean="0"/>
              <a:t>«Здравствуйте, грибы»,</a:t>
            </a:r>
            <a:endParaRPr lang="ru-RU" sz="2800" dirty="0"/>
          </a:p>
        </p:txBody>
      </p:sp>
      <p:pic>
        <p:nvPicPr>
          <p:cNvPr id="11266" name="Picture 2" descr="I:\ГРИБЫ\IMG_44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3929090" cy="2928958"/>
          </a:xfrm>
          <a:prstGeom prst="rect">
            <a:avLst/>
          </a:prstGeom>
          <a:noFill/>
        </p:spPr>
      </p:pic>
      <p:pic>
        <p:nvPicPr>
          <p:cNvPr id="7" name="Picture 2" descr="I:\ГРИБЫ\IMG_4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857232"/>
            <a:ext cx="4291012" cy="3218259"/>
          </a:xfrm>
          <a:prstGeom prst="rect">
            <a:avLst/>
          </a:prstGeom>
          <a:noFill/>
        </p:spPr>
      </p:pic>
      <p:pic>
        <p:nvPicPr>
          <p:cNvPr id="8" name="Picture 3" descr="I:\ГРИБЫ\IMG_44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7" y="3857628"/>
            <a:ext cx="4000528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    Только мухомор был очень рад, чтобы его съели</a:t>
            </a:r>
            <a:endParaRPr lang="ru-RU" sz="2400" dirty="0"/>
          </a:p>
        </p:txBody>
      </p:sp>
      <p:pic>
        <p:nvPicPr>
          <p:cNvPr id="13314" name="Picture 2" descr="I:\ГРИБЫ\IMG_44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800" dirty="0" smtClean="0"/>
              <a:t>ролевое обыгрывание сказки </a:t>
            </a:r>
            <a:r>
              <a:rPr lang="ru-RU" sz="2800" dirty="0" smtClean="0"/>
              <a:t>«под грибом»</a:t>
            </a:r>
            <a:endParaRPr lang="ru-RU" sz="2800" dirty="0"/>
          </a:p>
        </p:txBody>
      </p:sp>
      <p:pic>
        <p:nvPicPr>
          <p:cNvPr id="7" name="Picture 7" descr="I:\ГРИБЫ\20150226_1531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3543300" cy="4757758"/>
          </a:xfrm>
          <a:prstGeom prst="rect">
            <a:avLst/>
          </a:prstGeom>
          <a:noFill/>
        </p:spPr>
      </p:pic>
      <p:pic>
        <p:nvPicPr>
          <p:cNvPr id="8" name="Picture 8" descr="I:\ГРИБЫ\20150226_1532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500174"/>
            <a:ext cx="2786082" cy="3224202"/>
          </a:xfrm>
          <a:prstGeom prst="rect">
            <a:avLst/>
          </a:prstGeom>
          <a:noFill/>
        </p:spPr>
      </p:pic>
      <p:pic>
        <p:nvPicPr>
          <p:cNvPr id="9" name="Picture 9" descr="I:\ГРИБЫ\20150226_153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3214686"/>
            <a:ext cx="2599132" cy="3441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Речевое развитие</a:t>
            </a:r>
            <a:endParaRPr lang="ru-RU" sz="2800" dirty="0"/>
          </a:p>
        </p:txBody>
      </p:sp>
      <p:sp>
        <p:nvSpPr>
          <p:cNvPr id="34819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Ø"/>
            </a:pPr>
            <a:endParaRPr lang="ru-RU" sz="2400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ru-RU" sz="2400" dirty="0" smtClean="0"/>
              <a:t>Проведены упражнения на развитие внимания, памяти, мышления, тонкую моторику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400" dirty="0" smtClean="0"/>
              <a:t>Использованы стишки, </a:t>
            </a:r>
            <a:r>
              <a:rPr lang="ru-RU" sz="2400" dirty="0" smtClean="0"/>
              <a:t>игры-вопросы, </a:t>
            </a:r>
            <a:r>
              <a:rPr lang="ru-RU" sz="2400" dirty="0" smtClean="0"/>
              <a:t>загадки и </a:t>
            </a:r>
            <a:r>
              <a:rPr lang="ru-RU" sz="2400" dirty="0" smtClean="0"/>
              <a:t>пальчиковые игры </a:t>
            </a:r>
            <a:r>
              <a:rPr lang="ru-RU" sz="2400" dirty="0" smtClean="0"/>
              <a:t>про </a:t>
            </a:r>
            <a:r>
              <a:rPr lang="ru-RU" sz="2400" dirty="0" smtClean="0"/>
              <a:t>грибы и иных обитателей леса</a:t>
            </a:r>
            <a:endParaRPr lang="ru-RU" sz="2400" dirty="0" smtClean="0"/>
          </a:p>
        </p:txBody>
      </p:sp>
      <p:pic>
        <p:nvPicPr>
          <p:cNvPr id="14338" name="Picture 2" descr="I:\ГРИБЫ\IMG_44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642918"/>
            <a:ext cx="5629284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Цель проекта:</a:t>
            </a:r>
            <a:endParaRPr lang="ru-RU" dirty="0"/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4800" smtClean="0"/>
              <a:t>   Расширение представлений детей об окружающей среде с акцентом знакомства с растительным миром природы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14290"/>
            <a:ext cx="8686800" cy="142876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У боровика коричневая шляпка и белая ножка, а теперь гриб превращается в подосиновик: у него красная шляпка и пёстрая ножка</a:t>
            </a:r>
            <a:endParaRPr lang="ru-RU" sz="2800" dirty="0"/>
          </a:p>
        </p:txBody>
      </p:sp>
      <p:pic>
        <p:nvPicPr>
          <p:cNvPr id="15362" name="Picture 2" descr="I:\ГРИБЫ\IMG_44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3116"/>
            <a:ext cx="4286280" cy="3143250"/>
          </a:xfrm>
          <a:prstGeom prst="rect">
            <a:avLst/>
          </a:prstGeom>
          <a:noFill/>
        </p:spPr>
      </p:pic>
      <p:pic>
        <p:nvPicPr>
          <p:cNvPr id="15363" name="Picture 3" descr="I:\ГРИБЫ\IMG_44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071810"/>
            <a:ext cx="4343400" cy="3257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757882"/>
          </a:xfrm>
        </p:spPr>
        <p:txBody>
          <a:bodyPr anchor="ctr">
            <a:normAutofit/>
          </a:bodyPr>
          <a:lstStyle/>
          <a:p>
            <a:pPr marL="742950" indent="-742950"/>
            <a:r>
              <a:rPr lang="ru-RU" dirty="0" smtClean="0"/>
              <a:t>                     Развитие речи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>
                <a:solidFill>
                  <a:srgbClr val="7030A0"/>
                </a:solidFill>
              </a:rPr>
              <a:t>Упражнение </a:t>
            </a:r>
            <a:r>
              <a:rPr lang="ru-RU" sz="3100" dirty="0" smtClean="0">
                <a:solidFill>
                  <a:srgbClr val="7030A0"/>
                </a:solidFill>
              </a:rPr>
              <a:t>на группировку  предметов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>
                <a:solidFill>
                  <a:srgbClr val="00B050"/>
                </a:solidFill>
              </a:rPr>
              <a:t>Упражнение на восприятие цвета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>
                <a:solidFill>
                  <a:srgbClr val="0070C0"/>
                </a:solidFill>
              </a:rPr>
              <a:t>Упражнение на количественное восприятие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>
                <a:solidFill>
                  <a:srgbClr val="FF0000"/>
                </a:solidFill>
              </a:rPr>
              <a:t>Упражнение на мышление: что лишнее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458200" cy="5207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художественно – эстетическое развитие</a:t>
            </a:r>
            <a:endParaRPr lang="ru-RU" dirty="0"/>
          </a:p>
        </p:txBody>
      </p:sp>
      <p:sp>
        <p:nvSpPr>
          <p:cNvPr id="4608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Wingdings" pitchFamily="2" charset="2"/>
              <a:buChar char="Ø"/>
            </a:pPr>
            <a:r>
              <a:rPr lang="ru-RU" sz="2000" dirty="0" smtClean="0"/>
              <a:t>Рисование без кисточек (ушные палочки) в  альбоме «В </a:t>
            </a:r>
            <a:r>
              <a:rPr lang="ru-RU" sz="2000" dirty="0" smtClean="0"/>
              <a:t>лесу» </a:t>
            </a:r>
            <a:r>
              <a:rPr lang="ru-RU" sz="2000" dirty="0" smtClean="0"/>
              <a:t>(издательство Карапуз»)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000" dirty="0" smtClean="0"/>
              <a:t>Раскраски восковыми карандашами и красками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000" dirty="0" smtClean="0"/>
              <a:t>Рисование по контуру («</a:t>
            </a:r>
            <a:r>
              <a:rPr lang="ru-RU" sz="2000" dirty="0" err="1" smtClean="0"/>
              <a:t>Игровизор</a:t>
            </a:r>
            <a:r>
              <a:rPr lang="ru-RU" sz="2000" dirty="0" smtClean="0"/>
              <a:t>» </a:t>
            </a:r>
            <a:r>
              <a:rPr lang="ru-RU" sz="2000" dirty="0" err="1" smtClean="0"/>
              <a:t>В.В.Воскобовича</a:t>
            </a:r>
            <a:r>
              <a:rPr lang="ru-RU" sz="2000" dirty="0" smtClean="0"/>
              <a:t>)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000" dirty="0" smtClean="0"/>
              <a:t>Аппликации на тарелочках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000" dirty="0" smtClean="0"/>
              <a:t>Лепка из солёного теста с последующим раскрашиванием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sz="2000" dirty="0" smtClean="0"/>
              <a:t>Лепка из пластилина</a:t>
            </a:r>
          </a:p>
        </p:txBody>
      </p:sp>
      <p:pic>
        <p:nvPicPr>
          <p:cNvPr id="16386" name="Picture 2" descr="I:\ГРИБЫ\IMG_44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642918"/>
            <a:ext cx="5557846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Художественно – эстетическое развитие</a:t>
            </a:r>
            <a:endParaRPr lang="ru-RU" dirty="0"/>
          </a:p>
        </p:txBody>
      </p:sp>
      <p:pic>
        <p:nvPicPr>
          <p:cNvPr id="11" name="Picture 4" descr="I:\ГРИБЫ\IMG_44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142984"/>
            <a:ext cx="4191000" cy="3143250"/>
          </a:xfrm>
          <a:prstGeom prst="rect">
            <a:avLst/>
          </a:prstGeom>
          <a:noFill/>
        </p:spPr>
      </p:pic>
      <p:pic>
        <p:nvPicPr>
          <p:cNvPr id="17413" name="Picture 5" descr="I:\ГРИБЫ\IMG_44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3116"/>
            <a:ext cx="4343400" cy="3257550"/>
          </a:xfrm>
          <a:prstGeom prst="rect">
            <a:avLst/>
          </a:prstGeom>
          <a:noFill/>
        </p:spPr>
      </p:pic>
      <p:pic>
        <p:nvPicPr>
          <p:cNvPr id="14" name="Picture 2" descr="I:\ГРИБЫ\IMG_4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357694"/>
            <a:ext cx="3584050" cy="2293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>    Аппликации </a:t>
            </a:r>
            <a:r>
              <a:rPr lang="ru-RU" sz="2200" dirty="0" smtClean="0"/>
              <a:t>на </a:t>
            </a:r>
            <a:r>
              <a:rPr lang="ru-RU" sz="2200" dirty="0" smtClean="0"/>
              <a:t>подставочках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Лепка из солёного теста с последующим раскрашиванием</a:t>
            </a:r>
            <a:br>
              <a:rPr lang="ru-RU" sz="2200" dirty="0" smtClean="0"/>
            </a:br>
            <a:r>
              <a:rPr lang="ru-RU" sz="2200" dirty="0" smtClean="0"/>
              <a:t>                                                                                   Лепка </a:t>
            </a:r>
            <a:r>
              <a:rPr lang="ru-RU" sz="2200" dirty="0" smtClean="0"/>
              <a:t>из пластилина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Picture 4" descr="I:\ГРИБЫ\IMG_44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71546"/>
            <a:ext cx="4369868" cy="3000397"/>
          </a:xfrm>
          <a:prstGeom prst="rect">
            <a:avLst/>
          </a:prstGeom>
          <a:noFill/>
        </p:spPr>
      </p:pic>
      <p:pic>
        <p:nvPicPr>
          <p:cNvPr id="8" name="Picture 5" descr="I:\ГРИБЫ\IMG_4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786190"/>
            <a:ext cx="3860797" cy="2786082"/>
          </a:xfrm>
          <a:prstGeom prst="rect">
            <a:avLst/>
          </a:prstGeom>
          <a:noFill/>
        </p:spPr>
      </p:pic>
      <p:pic>
        <p:nvPicPr>
          <p:cNvPr id="9" name="Picture 6" descr="I:\ГРИБЫ\20150226_145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928934"/>
            <a:ext cx="4289425" cy="32170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700" dirty="0" smtClean="0"/>
              <a:t>Рисование без кисточек (ушные палочки) в  альбоме «В лесу» (издательство Карапуз»)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9459" name="Picture 3" descr="I:\ГРИБЫ\20150226_1458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>Рисование по контуру («</a:t>
            </a:r>
            <a:r>
              <a:rPr lang="ru-RU" sz="2700" dirty="0" err="1" smtClean="0"/>
              <a:t>Игровизор</a:t>
            </a:r>
            <a:r>
              <a:rPr lang="ru-RU" sz="2700" dirty="0" smtClean="0"/>
              <a:t>» </a:t>
            </a:r>
            <a:r>
              <a:rPr lang="ru-RU" sz="2700" dirty="0" err="1" smtClean="0"/>
              <a:t>В.В.Воскобовича</a:t>
            </a:r>
            <a:r>
              <a:rPr lang="ru-RU" sz="2700" dirty="0" smtClean="0"/>
              <a:t>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1507" name="Picture 3" descr="I:\ГРИБЫ\20150226_1612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000372"/>
            <a:ext cx="4343400" cy="3257550"/>
          </a:xfrm>
          <a:prstGeom prst="rect">
            <a:avLst/>
          </a:prstGeom>
          <a:noFill/>
        </p:spPr>
      </p:pic>
      <p:pic>
        <p:nvPicPr>
          <p:cNvPr id="21508" name="Picture 4" descr="I:\ГРИБЫ\20150226_1612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57298"/>
            <a:ext cx="5195894" cy="4176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Физическое развитие</a:t>
            </a:r>
            <a:endParaRPr lang="ru-RU" dirty="0"/>
          </a:p>
        </p:txBody>
      </p:sp>
      <p:sp>
        <p:nvSpPr>
          <p:cNvPr id="50179" name="Содержимое 2"/>
          <p:cNvSpPr>
            <a:spLocks noGrp="1"/>
          </p:cNvSpPr>
          <p:nvPr>
            <p:ph idx="1"/>
          </p:nvPr>
        </p:nvSpPr>
        <p:spPr>
          <a:xfrm>
            <a:off x="304800" y="2349500"/>
            <a:ext cx="8686800" cy="3730625"/>
          </a:xfrm>
        </p:spPr>
        <p:txBody>
          <a:bodyPr>
            <a:normAutofit/>
          </a:bodyPr>
          <a:lstStyle/>
          <a:p>
            <a:pPr marL="514350" indent="-514350" algn="ctr" eaLnBrk="1" hangingPunct="1">
              <a:buFont typeface="Wingdings 2" pitchFamily="18" charset="2"/>
              <a:buNone/>
            </a:pPr>
            <a:r>
              <a:rPr lang="ru-RU" sz="3600" b="1" smtClean="0"/>
              <a:t>Упражнения на восприятие, воображение, внимание, память, мышление и тонкую моторику чередовались на занятиях с физическими разминками и пальчиковой гимнастикой.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u="sng" dirty="0" smtClean="0"/>
              <a:t>         Ожидаемые результаты</a:t>
            </a:r>
            <a:r>
              <a:rPr lang="ru-RU" dirty="0" smtClean="0"/>
              <a:t>: </a:t>
            </a:r>
            <a:endParaRPr lang="ru-RU" dirty="0"/>
          </a:p>
        </p:txBody>
      </p:sp>
      <p:sp>
        <p:nvSpPr>
          <p:cNvPr id="5837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ru-RU" dirty="0" err="1" smtClean="0"/>
              <a:t>мультимедийная</a:t>
            </a:r>
            <a:r>
              <a:rPr lang="ru-RU" dirty="0" smtClean="0"/>
              <a:t> презентация </a:t>
            </a:r>
            <a:r>
              <a:rPr lang="ru-RU" dirty="0" smtClean="0"/>
              <a:t>«В лес по грибы»,</a:t>
            </a:r>
            <a:endParaRPr lang="ru-RU" dirty="0" smtClean="0"/>
          </a:p>
          <a:p>
            <a:pPr eaLnBrk="1" hangingPunct="1">
              <a:buFont typeface="Wingdings" pitchFamily="2" charset="2"/>
              <a:buChar char="Ø"/>
            </a:pPr>
            <a:r>
              <a:rPr lang="ru-RU" dirty="0" smtClean="0"/>
              <a:t> выставка поделок,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ru-RU" dirty="0" smtClean="0"/>
              <a:t> приобретение </a:t>
            </a:r>
            <a:r>
              <a:rPr lang="ru-RU" dirty="0" smtClean="0"/>
              <a:t>для занятий в группе нового дидактического материала, в виде рукотворных изделий родителей.</a:t>
            </a: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304800" y="1268413"/>
            <a:ext cx="8686800" cy="4811712"/>
          </a:xfrm>
        </p:spPr>
        <p:txBody>
          <a:bodyPr>
            <a:normAutofit/>
          </a:bodyPr>
          <a:lstStyle/>
          <a:p>
            <a:pPr marL="514350" indent="-514350" algn="ctr" eaLnBrk="1" hangingPunct="1">
              <a:buFont typeface="Franklin Gothic Medium" pitchFamily="34" charset="0"/>
              <a:buAutoNum type="arabicPeriod"/>
            </a:pPr>
            <a:r>
              <a:rPr lang="ru-RU" sz="2800" dirty="0" smtClean="0"/>
              <a:t>Дать детям знания о том, какие бывают </a:t>
            </a:r>
            <a:r>
              <a:rPr lang="ru-RU" sz="2800" dirty="0" smtClean="0"/>
              <a:t>грибные </a:t>
            </a:r>
            <a:r>
              <a:rPr lang="ru-RU" sz="2800" dirty="0" smtClean="0"/>
              <a:t>культуры посредством подготовленной </a:t>
            </a:r>
            <a:r>
              <a:rPr lang="ru-RU" sz="2800" dirty="0" err="1" smtClean="0"/>
              <a:t>мультимедийной</a:t>
            </a:r>
            <a:r>
              <a:rPr lang="ru-RU" sz="2800" dirty="0" smtClean="0"/>
              <a:t> презентации;</a:t>
            </a:r>
          </a:p>
          <a:p>
            <a:pPr marL="514350" indent="-514350" algn="ctr" eaLnBrk="1" hangingPunct="1">
              <a:buFont typeface="Franklin Gothic Medium" pitchFamily="34" charset="0"/>
              <a:buAutoNum type="arabicPeriod"/>
            </a:pPr>
            <a:r>
              <a:rPr lang="ru-RU" sz="2800" dirty="0" smtClean="0"/>
              <a:t>Подвести к пониманию того, что </a:t>
            </a:r>
            <a:r>
              <a:rPr lang="ru-RU" sz="2800" dirty="0" smtClean="0"/>
              <a:t>грибы растут в лесу без воздействия человека;</a:t>
            </a:r>
            <a:endParaRPr lang="ru-RU" sz="2800" dirty="0" smtClean="0"/>
          </a:p>
          <a:p>
            <a:pPr marL="514350" indent="-514350" algn="ctr" eaLnBrk="1" hangingPunct="1">
              <a:buFont typeface="Franklin Gothic Medium" pitchFamily="34" charset="0"/>
              <a:buAutoNum type="arabicPeriod"/>
            </a:pPr>
            <a:r>
              <a:rPr lang="ru-RU" sz="2800" dirty="0" smtClean="0"/>
              <a:t>Познакомить с </a:t>
            </a:r>
            <a:r>
              <a:rPr lang="ru-RU" sz="2800" dirty="0" smtClean="0"/>
              <a:t>особенностями среды обитания лесных животных;</a:t>
            </a:r>
            <a:endParaRPr lang="ru-RU" sz="2800" dirty="0" smtClean="0"/>
          </a:p>
          <a:p>
            <a:pPr marL="514350" indent="-514350" algn="ctr" eaLnBrk="1" hangingPunct="1">
              <a:buFont typeface="Franklin Gothic Medium" pitchFamily="34" charset="0"/>
              <a:buAutoNum type="arabicPeriod"/>
            </a:pPr>
            <a:r>
              <a:rPr lang="ru-RU" sz="2800" dirty="0" smtClean="0"/>
              <a:t>Помочь осознать значимость </a:t>
            </a:r>
            <a:r>
              <a:rPr lang="ru-RU" sz="2800" dirty="0" smtClean="0"/>
              <a:t>грибов, как важного источника пищи в разное время года, не только для человека, но и для животного мира леса.</a:t>
            </a:r>
            <a:endParaRPr lang="ru-RU" sz="28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Тип проекта:</a:t>
            </a:r>
            <a:endParaRPr lang="ru-RU" dirty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ru-RU" sz="4400" i="1" smtClean="0"/>
              <a:t>    Проект средней продолжительности, коллективный,</a:t>
            </a:r>
          </a:p>
          <a:p>
            <a:pPr algn="ctr" eaLnBrk="1" hangingPunct="1">
              <a:buFont typeface="Wingdings 2" pitchFamily="18" charset="2"/>
              <a:buNone/>
            </a:pPr>
            <a:r>
              <a:rPr lang="ru-RU" sz="4400" i="1" smtClean="0"/>
              <a:t> исследовательски - творческий, открытый.</a:t>
            </a:r>
            <a:endParaRPr lang="ru-RU" sz="4400" smtClean="0"/>
          </a:p>
          <a:p>
            <a:pPr eaLnBrk="1" hangingPunct="1">
              <a:buFont typeface="Wingdings 2" pitchFamily="18" charset="2"/>
              <a:buNone/>
            </a:pPr>
            <a:endParaRPr lang="ru-RU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10800000" flipV="1">
            <a:off x="381000" y="4725144"/>
            <a:ext cx="5867400" cy="36004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Взаимодействие</a:t>
            </a:r>
            <a:endParaRPr lang="ru-RU" dirty="0"/>
          </a:p>
        </p:txBody>
      </p:sp>
      <p:sp>
        <p:nvSpPr>
          <p:cNvPr id="14339" name="Текст 3"/>
          <p:cNvSpPr>
            <a:spLocks noGrp="1"/>
          </p:cNvSpPr>
          <p:nvPr>
            <p:ph type="body" sz="half" idx="2"/>
          </p:nvPr>
        </p:nvSpPr>
        <p:spPr>
          <a:xfrm>
            <a:off x="468313" y="5013325"/>
            <a:ext cx="8280400" cy="12874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sz="2800" smtClean="0"/>
              <a:t>К реализации  проекта были подключены: руководитель театральной студии Е.В.Старина </a:t>
            </a:r>
          </a:p>
          <a:p>
            <a:pPr eaLnBrk="1" hangingPunct="1"/>
            <a:r>
              <a:rPr lang="ru-RU" sz="2800" smtClean="0"/>
              <a:t>и музыкальный педагог О.В.Бутова</a:t>
            </a:r>
          </a:p>
        </p:txBody>
      </p:sp>
      <p:pic>
        <p:nvPicPr>
          <p:cNvPr id="20482" name="Picture 2" descr="I:\ГРИБЫ\20150226_15272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 bwMode="auto">
          <a:xfrm>
            <a:off x="1500166" y="428604"/>
            <a:ext cx="6248416" cy="421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Познавательное развитие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620713"/>
            <a:ext cx="3008313" cy="4789487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/>
              <a:t>Использование </a:t>
            </a:r>
            <a:r>
              <a:rPr lang="ru-RU" sz="2000" dirty="0" err="1" smtClean="0"/>
              <a:t>мультимедийной</a:t>
            </a:r>
            <a:r>
              <a:rPr lang="ru-RU" sz="2000" dirty="0" smtClean="0"/>
              <a:t> версии (Компания «Умница») в расширении представлений детей об окружающем растительном мире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/>
              <a:t>Знакомство с </a:t>
            </a:r>
            <a:r>
              <a:rPr lang="ru-RU" sz="2000" dirty="0" smtClean="0"/>
              <a:t>особенностями лесной среды обитания</a:t>
            </a: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/>
              <a:t>Представление </a:t>
            </a:r>
            <a:r>
              <a:rPr lang="ru-RU" sz="2000" dirty="0" smtClean="0"/>
              <a:t>возможных способах использования грибов</a:t>
            </a: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000" dirty="0" smtClean="0"/>
              <a:t>Проведение опытов с </a:t>
            </a:r>
            <a:r>
              <a:rPr lang="ru-RU" sz="2000" dirty="0" smtClean="0"/>
              <a:t>водой, снегом и грибами</a:t>
            </a:r>
            <a:endParaRPr lang="ru-RU" sz="20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</p:txBody>
      </p:sp>
      <p:pic>
        <p:nvPicPr>
          <p:cNvPr id="1026" name="Picture 2" descr="I:\ГРИБЫ\IMG_44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785794"/>
            <a:ext cx="5340350" cy="4350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4124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Знакомство </a:t>
            </a:r>
            <a:r>
              <a:rPr lang="ru-RU" sz="2700" dirty="0" smtClean="0"/>
              <a:t>с </a:t>
            </a:r>
            <a:r>
              <a:rPr lang="ru-RU" sz="2700" dirty="0" smtClean="0"/>
              <a:t>этапами роста грибов и их особенностями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I:\ГРИБЫ\IMG_44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4929222" cy="3929090"/>
          </a:xfrm>
          <a:prstGeom prst="rect">
            <a:avLst/>
          </a:prstGeom>
          <a:noFill/>
        </p:spPr>
      </p:pic>
      <p:pic>
        <p:nvPicPr>
          <p:cNvPr id="2051" name="Picture 3" descr="I:\ГРИБЫ\IMG_44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500306"/>
            <a:ext cx="5414970" cy="39290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      Соотнесение плоскостного и объёмного восприятия гриба</a:t>
            </a:r>
            <a:endParaRPr lang="ru-RU" sz="2000" dirty="0"/>
          </a:p>
        </p:txBody>
      </p:sp>
      <p:pic>
        <p:nvPicPr>
          <p:cNvPr id="3" name="Picture 2" descr="I:\ГРИБЫ\IMG_4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00174"/>
            <a:ext cx="7715304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:\ГРИБЫ\IMG_4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714356"/>
            <a:ext cx="7643866" cy="5857916"/>
          </a:xfrm>
          <a:prstGeom prst="rect">
            <a:avLst/>
          </a:prstGeom>
          <a:noFill/>
        </p:spPr>
      </p:pic>
      <p:pic>
        <p:nvPicPr>
          <p:cNvPr id="9" name="Picture 4" descr="I:\ГРИБЫ\IMG_4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291012" cy="3218259"/>
          </a:xfrm>
          <a:prstGeom prst="rect">
            <a:avLst/>
          </a:prstGeom>
          <a:noFill/>
        </p:spPr>
      </p:pic>
      <p:pic>
        <p:nvPicPr>
          <p:cNvPr id="10" name="Picture 3" descr="I:\ГРИБЫ\IMG_44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85728"/>
            <a:ext cx="4289425" cy="32170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411</TotalTime>
  <Words>449</Words>
  <PresentationFormat>Экран (4:3)</PresentationFormat>
  <Paragraphs>61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Трек</vt:lpstr>
      <vt:lpstr>Проект «в лес по грибы»</vt:lpstr>
      <vt:lpstr>Цель проекта:</vt:lpstr>
      <vt:lpstr>Задачи:</vt:lpstr>
      <vt:lpstr>Тип проекта:</vt:lpstr>
      <vt:lpstr>Взаимодействие</vt:lpstr>
      <vt:lpstr>Познавательное развитие</vt:lpstr>
      <vt:lpstr> Знакомство с этапами роста грибов и их особенностями </vt:lpstr>
      <vt:lpstr>      Соотнесение плоскостного и объёмного восприятия гриба</vt:lpstr>
      <vt:lpstr>Слайд 9</vt:lpstr>
      <vt:lpstr>Представление  о сезонных этапах сбора грибов и возможных  способах их реализации </vt:lpstr>
      <vt:lpstr>         Проведение опытов с водой, снегом и грибами </vt:lpstr>
      <vt:lpstr>Слайд 12</vt:lpstr>
      <vt:lpstr>  Проведение опыта: заморозка грибов</vt:lpstr>
      <vt:lpstr>Социально-коммуникативное развитие</vt:lpstr>
      <vt:lpstr>  сюжетно-ролевая игра «Здравствуйте, грибы»</vt:lpstr>
      <vt:lpstr> сюжетно-ролевая игра «Здравствуйте, грибы»,</vt:lpstr>
      <vt:lpstr>     Только мухомор был очень рад, чтобы его съели</vt:lpstr>
      <vt:lpstr> ролевое обыгрывание сказки «под грибом»</vt:lpstr>
      <vt:lpstr>Речевое развитие</vt:lpstr>
      <vt:lpstr> У боровика коричневая шляпка и белая ножка, а теперь гриб превращается в подосиновик: у него красная шляпка и пёстрая ножка</vt:lpstr>
      <vt:lpstr>                     Развитие речи  Упражнение на группировку  предметов Упражнение на восприятие цвета Упражнение на количественное восприятие Упражнение на мышление: что лишнее   </vt:lpstr>
      <vt:lpstr>художественно – эстетическое развитие</vt:lpstr>
      <vt:lpstr>Художественно – эстетическое развитие</vt:lpstr>
      <vt:lpstr>    Аппликации на подставочках  Лепка из солёного теста с последующим раскрашиванием                                                                                    Лепка из пластилина </vt:lpstr>
      <vt:lpstr>Рисование без кисточек (ушные палочки) в  альбоме «В лесу» (издательство Карапуз») </vt:lpstr>
      <vt:lpstr>Рисование по контуру («Игровизор» В.В.Воскобовича) </vt:lpstr>
      <vt:lpstr>Физическое развитие</vt:lpstr>
      <vt:lpstr>         Ожидаемые результаты: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53</cp:revision>
  <dcterms:created xsi:type="dcterms:W3CDTF">2015-02-25T10:54:06Z</dcterms:created>
  <dcterms:modified xsi:type="dcterms:W3CDTF">2015-02-25T17:56:07Z</dcterms:modified>
</cp:coreProperties>
</file>